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2" r:id="rId18"/>
    <p:sldId id="324" r:id="rId19"/>
    <p:sldId id="32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7234D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88" d="100"/>
          <a:sy n="88" d="100"/>
        </p:scale>
        <p:origin x="33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AFE1D-3FCC-446F-A22A-A4D623882919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A906E-E8E1-45E3-AE28-36B3AABC6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18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A906E-E8E1-45E3-AE28-36B3AABC63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1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A906E-E8E1-45E3-AE28-36B3AABC63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85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87929"/>
            <a:ext cx="12218894" cy="81459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982678"/>
            <a:ext cx="11328400" cy="1774959"/>
          </a:xfrm>
        </p:spPr>
        <p:txBody>
          <a:bodyPr anchor="t">
            <a:normAutofit/>
          </a:bodyPr>
          <a:lstStyle>
            <a:lvl1pPr algn="ctr">
              <a:defRPr sz="4800">
                <a:solidFill>
                  <a:srgbClr val="17234D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035" y="2943708"/>
            <a:ext cx="10878671" cy="768299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17234D"/>
                </a:solidFill>
                <a:latin typeface="Franklin Gothic Demi" panose="020B07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</p:spPr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0075" y="4607166"/>
            <a:ext cx="3004589" cy="174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75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</a:t>
            </a:r>
            <a:r>
              <a:rPr lang="en-US" dirty="0" smtClean="0"/>
              <a:t>2025                         </a:t>
            </a:r>
            <a:r>
              <a:rPr lang="en-US" dirty="0" smtClean="0"/>
              <a:t>Solar Car Power Management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58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</a:t>
            </a:r>
            <a:r>
              <a:rPr lang="en-US" dirty="0" smtClean="0"/>
              <a:t>2025                         </a:t>
            </a:r>
            <a:r>
              <a:rPr lang="en-US" dirty="0" smtClean="0"/>
              <a:t>Solar Car Power Management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7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65125"/>
            <a:ext cx="9436100" cy="10015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500" y="6434931"/>
            <a:ext cx="3098800" cy="365125"/>
          </a:xfrm>
        </p:spPr>
        <p:txBody>
          <a:bodyPr/>
          <a:lstStyle/>
          <a:p>
            <a:r>
              <a:rPr lang="en-US" dirty="0" smtClean="0"/>
              <a:t>Specialty Workshop </a:t>
            </a:r>
            <a:r>
              <a:rPr lang="en-US" dirty="0" smtClean="0"/>
              <a:t>2025                         </a:t>
            </a:r>
            <a:r>
              <a:rPr lang="en-US" dirty="0" smtClean="0"/>
              <a:t>Solar Car Power Management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2600" y="6425406"/>
            <a:ext cx="2743200" cy="365125"/>
          </a:xfrm>
        </p:spPr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66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</a:t>
            </a:r>
            <a:r>
              <a:rPr lang="en-US" dirty="0" smtClean="0"/>
              <a:t>2025                         </a:t>
            </a:r>
            <a:r>
              <a:rPr lang="en-US" dirty="0" smtClean="0"/>
              <a:t>Solar Car Power Management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93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799" y="1615133"/>
            <a:ext cx="548611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8882" y="1615133"/>
            <a:ext cx="5518078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</a:t>
            </a:r>
            <a:r>
              <a:rPr lang="en-US" dirty="0" smtClean="0"/>
              <a:t>2025                         </a:t>
            </a:r>
            <a:r>
              <a:rPr lang="en-US" dirty="0" smtClean="0"/>
              <a:t>Solar Car Power Management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63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</a:t>
            </a:r>
            <a:r>
              <a:rPr lang="en-US" dirty="0" smtClean="0"/>
              <a:t>2025                         </a:t>
            </a:r>
            <a:r>
              <a:rPr lang="en-US" dirty="0" smtClean="0"/>
              <a:t>Solar Car Power Management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96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</a:t>
            </a:r>
            <a:r>
              <a:rPr lang="en-US" dirty="0" smtClean="0"/>
              <a:t>2025                         </a:t>
            </a:r>
            <a:r>
              <a:rPr lang="en-US" dirty="0" smtClean="0"/>
              <a:t>Solar Car Power Management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41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</a:t>
            </a:r>
            <a:r>
              <a:rPr lang="en-US" dirty="0" smtClean="0"/>
              <a:t>2025                         </a:t>
            </a:r>
            <a:r>
              <a:rPr lang="en-US" dirty="0" smtClean="0"/>
              <a:t>Solar Car Power Management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77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</a:t>
            </a:r>
            <a:r>
              <a:rPr lang="en-US" dirty="0" smtClean="0"/>
              <a:t>2025                         </a:t>
            </a:r>
            <a:r>
              <a:rPr lang="en-US" dirty="0" smtClean="0"/>
              <a:t>Solar Car Power Management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8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</a:t>
            </a:r>
            <a:r>
              <a:rPr lang="en-US" dirty="0" smtClean="0"/>
              <a:t>2025                         </a:t>
            </a:r>
            <a:r>
              <a:rPr lang="en-US" dirty="0" smtClean="0"/>
              <a:t>Solar Car Power Management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54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1723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800" y="365125"/>
            <a:ext cx="9410700" cy="10015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676400"/>
            <a:ext cx="114173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34931"/>
            <a:ext cx="309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dirty="0" smtClean="0"/>
              <a:t>Specialty Workshop </a:t>
            </a:r>
            <a:r>
              <a:rPr lang="en-US" dirty="0" smtClean="0"/>
              <a:t>2025                         </a:t>
            </a:r>
            <a:r>
              <a:rPr lang="en-US" dirty="0" smtClean="0"/>
              <a:t>Solar Car Power Management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254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smtClean="0"/>
              <a:t>© Solar Car Challenge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36100" y="64254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fld id="{54784F0A-9BAA-4237-BD2C-1E6190E824B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185738"/>
            <a:ext cx="2031746" cy="118095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0" y="1459706"/>
            <a:ext cx="12192000" cy="0"/>
          </a:xfrm>
          <a:prstGeom prst="line">
            <a:avLst/>
          </a:prstGeom>
          <a:ln w="12700">
            <a:solidFill>
              <a:srgbClr val="1723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46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7234D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7234D"/>
          </a:solidFill>
          <a:latin typeface="Franklin Gothic Demi" panose="020B07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7234D"/>
          </a:solidFill>
          <a:latin typeface="Franklin Gothic Demi" panose="020B07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7234D"/>
          </a:solidFill>
          <a:latin typeface="Franklin Gothic Demi" panose="020B07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234D"/>
          </a:solidFill>
          <a:latin typeface="Franklin Gothic Demi" panose="020B07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234D"/>
          </a:solidFill>
          <a:latin typeface="Franklin Gothic Demi" panose="020B07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Solar Car Power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William Shih, Deputy Race Director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98" y="1647568"/>
            <a:ext cx="6049502" cy="43907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Charging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6918" y="1676400"/>
            <a:ext cx="4682181" cy="4500563"/>
          </a:xfrm>
        </p:spPr>
        <p:txBody>
          <a:bodyPr/>
          <a:lstStyle/>
          <a:p>
            <a:r>
              <a:rPr lang="en-US" dirty="0" smtClean="0"/>
              <a:t>Power stays fairly constant throughout racing period (~1000 W)</a:t>
            </a:r>
          </a:p>
          <a:p>
            <a:r>
              <a:rPr lang="en-US" dirty="0" smtClean="0"/>
              <a:t>Power input drops near end of charging period (takes more power to fill pack)</a:t>
            </a:r>
          </a:p>
          <a:p>
            <a:r>
              <a:rPr lang="en-US" dirty="0" smtClean="0"/>
              <a:t>Battery voltage remains fairly stable, even when current changes (because of MPPT)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</a:t>
            </a:r>
            <a:r>
              <a:rPr lang="en-US" dirty="0" smtClean="0"/>
              <a:t>2025                         </a:t>
            </a:r>
            <a:r>
              <a:rPr lang="en-US" dirty="0" smtClean="0"/>
              <a:t>Solar Car Power Management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220996" y="3105666"/>
            <a:ext cx="3945922" cy="74139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57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What’s Interesting About This Data?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</a:t>
            </a:r>
            <a:r>
              <a:rPr lang="en-US" dirty="0" smtClean="0"/>
              <a:t>2025                         </a:t>
            </a:r>
            <a:r>
              <a:rPr lang="en-US" dirty="0" smtClean="0"/>
              <a:t>Solar Car Power Management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1678462"/>
            <a:ext cx="6224373" cy="451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0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Discharge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3408" y="1678461"/>
            <a:ext cx="4413421" cy="4297795"/>
          </a:xfrm>
        </p:spPr>
        <p:txBody>
          <a:bodyPr/>
          <a:lstStyle/>
          <a:p>
            <a:r>
              <a:rPr lang="en-US" dirty="0" smtClean="0"/>
              <a:t>Current draw is not directly correlated to speed; associated with acceleration</a:t>
            </a:r>
          </a:p>
          <a:p>
            <a:r>
              <a:rPr lang="en-US" dirty="0" smtClean="0"/>
              <a:t>Wide range of current draw for specific speed, including outliers</a:t>
            </a:r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1678462"/>
            <a:ext cx="6224373" cy="451769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1606378" y="2594921"/>
            <a:ext cx="5617030" cy="964708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</a:t>
            </a:r>
            <a:r>
              <a:rPr lang="en-US" dirty="0" smtClean="0"/>
              <a:t>2025                         </a:t>
            </a:r>
            <a:r>
              <a:rPr lang="en-US" dirty="0" smtClean="0"/>
              <a:t>Solar Car Power Management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0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Get The Right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Test! Test! Test!</a:t>
            </a:r>
          </a:p>
          <a:p>
            <a:r>
              <a:rPr lang="en-US" dirty="0" smtClean="0"/>
              <a:t>Multiple runs at different speeds</a:t>
            </a:r>
          </a:p>
          <a:p>
            <a:r>
              <a:rPr lang="en-US" dirty="0" smtClean="0"/>
              <a:t>Test both uphill and downhill (at different grades)</a:t>
            </a:r>
          </a:p>
          <a:p>
            <a:r>
              <a:rPr lang="en-US" dirty="0" smtClean="0"/>
              <a:t>Simulated race days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</a:t>
            </a:r>
            <a:r>
              <a:rPr lang="en-US" dirty="0" smtClean="0"/>
              <a:t>2025                         </a:t>
            </a:r>
            <a:r>
              <a:rPr lang="en-US" dirty="0" smtClean="0"/>
              <a:t>Solar Car Power Management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6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Making Decisions</a:t>
            </a:r>
            <a:endParaRPr lang="en-US" dirty="0"/>
          </a:p>
        </p:txBody>
      </p:sp>
      <p:pic>
        <p:nvPicPr>
          <p:cNvPr id="4" name="Content Placeholder 3" descr="choctaw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9231" r="-19231"/>
          <a:stretch>
            <a:fillRect/>
          </a:stretch>
        </p:blipFill>
        <p:spPr>
          <a:xfrm>
            <a:off x="1524001" y="1657551"/>
            <a:ext cx="9318153" cy="4486518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</a:t>
            </a:r>
            <a:r>
              <a:rPr lang="en-US" dirty="0" smtClean="0"/>
              <a:t>2025                         </a:t>
            </a:r>
            <a:r>
              <a:rPr lang="en-US" dirty="0" smtClean="0"/>
              <a:t>Solar Car Power Management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9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Getting Data to the Right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Driver should not need to make decisions other than driving.</a:t>
            </a:r>
          </a:p>
          <a:p>
            <a:r>
              <a:rPr lang="en-US" dirty="0" smtClean="0"/>
              <a:t>Pit crew should inform driver about “speeding up” or “slowing down”.</a:t>
            </a:r>
          </a:p>
          <a:p>
            <a:r>
              <a:rPr lang="en-US" dirty="0" smtClean="0"/>
              <a:t>One person should be responsible for communicating with the driver.</a:t>
            </a:r>
          </a:p>
          <a:p>
            <a:r>
              <a:rPr lang="en-US" dirty="0" smtClean="0"/>
              <a:t>Telemetry systems can be used not only to collect input data, but also determine optimal output (current draw, speed, etc.).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</a:t>
            </a:r>
            <a:r>
              <a:rPr lang="en-US" dirty="0" smtClean="0"/>
              <a:t>2025                         </a:t>
            </a:r>
            <a:r>
              <a:rPr lang="en-US" dirty="0" smtClean="0"/>
              <a:t>Solar Car Power Management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7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the Correct Gears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913" y="1679354"/>
            <a:ext cx="5286291" cy="4555086"/>
          </a:xfrm>
        </p:spPr>
        <p:txBody>
          <a:bodyPr>
            <a:normAutofit/>
          </a:bodyPr>
          <a:lstStyle/>
          <a:p>
            <a:r>
              <a:rPr lang="en-US" dirty="0" smtClean="0"/>
              <a:t>Don’t gear a car for 50 mph if you are going to drive it at 25 mph.   Be realistic about your cars speed!</a:t>
            </a:r>
          </a:p>
          <a:p>
            <a:r>
              <a:rPr lang="en-US" dirty="0" smtClean="0"/>
              <a:t>Chain drive systems can be very efficient if gears are aligned and lubricated.</a:t>
            </a:r>
          </a:p>
          <a:p>
            <a:r>
              <a:rPr lang="en-US" dirty="0" smtClean="0"/>
              <a:t>Pictured: 48V system, 15 tooth front, 70 tooth rear. Max speed = 36 mph</a:t>
            </a:r>
          </a:p>
          <a:p>
            <a:endParaRPr lang="en-US" dirty="0"/>
          </a:p>
        </p:txBody>
      </p:sp>
      <p:pic>
        <p:nvPicPr>
          <p:cNvPr id="4" name="Picture 3" descr="Mechanical - 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59" y="1679354"/>
            <a:ext cx="5571180" cy="4178386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</a:t>
            </a:r>
            <a:r>
              <a:rPr lang="en-US" dirty="0" smtClean="0"/>
              <a:t>2025                         </a:t>
            </a:r>
            <a:r>
              <a:rPr lang="en-US" dirty="0" smtClean="0"/>
              <a:t>Solar Car Power Management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3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Power Management Considerations to Research &amp;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weather affect charging?</a:t>
            </a:r>
          </a:p>
          <a:p>
            <a:r>
              <a:rPr lang="en-US" dirty="0" smtClean="0"/>
              <a:t>How much power do you get at different angles of sun?</a:t>
            </a:r>
          </a:p>
          <a:p>
            <a:r>
              <a:rPr lang="en-US" dirty="0" smtClean="0"/>
              <a:t>How does different array shapes/angles affect charging?</a:t>
            </a:r>
          </a:p>
          <a:p>
            <a:r>
              <a:rPr lang="en-US" dirty="0" smtClean="0"/>
              <a:t>How does the route topology (or track layout) affect power usage?</a:t>
            </a:r>
          </a:p>
          <a:p>
            <a:endParaRPr lang="en-US" dirty="0"/>
          </a:p>
          <a:p>
            <a:r>
              <a:rPr lang="en-US" dirty="0" smtClean="0"/>
              <a:t>Other Considerations?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</a:t>
            </a:r>
            <a:r>
              <a:rPr lang="en-US" dirty="0" smtClean="0"/>
              <a:t>2025                         </a:t>
            </a:r>
            <a:r>
              <a:rPr lang="en-US" dirty="0" smtClean="0"/>
              <a:t>Solar Car Power Management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3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high-level strategy for how best to use collected solar energy</a:t>
            </a:r>
          </a:p>
          <a:p>
            <a:r>
              <a:rPr lang="en-US" dirty="0" smtClean="0"/>
              <a:t>Test, test, test to collect data need to convert high-level strategy to tactical decisions</a:t>
            </a:r>
          </a:p>
          <a:p>
            <a:r>
              <a:rPr lang="en-US" dirty="0" smtClean="0"/>
              <a:t>Analyze test data for trends; characterize data for your solar car</a:t>
            </a:r>
          </a:p>
          <a:p>
            <a:r>
              <a:rPr lang="en-US" dirty="0" smtClean="0"/>
              <a:t>Train strategy team to look at real-time data and make decisions</a:t>
            </a:r>
          </a:p>
          <a:p>
            <a:r>
              <a:rPr lang="en-US" dirty="0" smtClean="0"/>
              <a:t>Execute </a:t>
            </a:r>
            <a:r>
              <a:rPr lang="en-US" smtClean="0"/>
              <a:t>your plan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</a:t>
            </a:r>
            <a:r>
              <a:rPr lang="en-US" dirty="0" smtClean="0"/>
              <a:t>2025                         </a:t>
            </a:r>
            <a:r>
              <a:rPr lang="en-US" dirty="0" smtClean="0"/>
              <a:t>Solar Car Power Management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5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Solar Car Power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William Shih, Deputy Race Director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7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Power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much power does it take to make your car go down the road? The amount you will use depends on:</a:t>
            </a:r>
          </a:p>
          <a:p>
            <a:pPr lvl="1"/>
            <a:r>
              <a:rPr lang="en-US" dirty="0" smtClean="0"/>
              <a:t>Aerodynamic drag</a:t>
            </a:r>
          </a:p>
          <a:p>
            <a:pPr lvl="1"/>
            <a:r>
              <a:rPr lang="en-US" dirty="0" smtClean="0"/>
              <a:t>Rolling friction</a:t>
            </a:r>
          </a:p>
          <a:p>
            <a:pPr lvl="1"/>
            <a:r>
              <a:rPr lang="en-US" dirty="0" smtClean="0"/>
              <a:t>Weight </a:t>
            </a:r>
          </a:p>
          <a:p>
            <a:pPr lvl="1"/>
            <a:r>
              <a:rPr lang="en-US" dirty="0" smtClean="0"/>
              <a:t>Electrical system resistance</a:t>
            </a:r>
            <a:endParaRPr lang="en-US" dirty="0"/>
          </a:p>
          <a:p>
            <a:pPr lvl="1"/>
            <a:r>
              <a:rPr lang="en-US" dirty="0" smtClean="0"/>
              <a:t>Driver skill/style</a:t>
            </a:r>
          </a:p>
        </p:txBody>
      </p:sp>
      <p:pic>
        <p:nvPicPr>
          <p:cNvPr id="4" name="Picture 3" descr="Florida.jpg"/>
          <p:cNvPicPr>
            <a:picLocks noChangeAspect="1"/>
          </p:cNvPicPr>
          <p:nvPr/>
        </p:nvPicPr>
        <p:blipFill rotWithShape="1">
          <a:blip r:embed="rId3"/>
          <a:srcRect r="19364"/>
          <a:stretch/>
        </p:blipFill>
        <p:spPr>
          <a:xfrm>
            <a:off x="5288283" y="3761118"/>
            <a:ext cx="6560817" cy="2415846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</a:t>
            </a:r>
            <a:r>
              <a:rPr lang="en-US" dirty="0" smtClean="0"/>
              <a:t>2025                         </a:t>
            </a:r>
            <a:r>
              <a:rPr lang="en-US" dirty="0" smtClean="0"/>
              <a:t>Solar Car Power Management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Much Power Do I Have?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typical Solar Car Challenge vehicle array produces 800-1000 watts of power.</a:t>
            </a:r>
          </a:p>
          <a:p>
            <a:r>
              <a:rPr lang="en-US" smtClean="0"/>
              <a:t>There is approximately 12 hours of usable sunlight during a race day.</a:t>
            </a:r>
          </a:p>
          <a:p>
            <a:r>
              <a:rPr lang="en-US" smtClean="0"/>
              <a:t>800 watts x 12 hours = 9600 watt-hours of energy/day. (Assuming clear skies and good sun.)</a:t>
            </a:r>
          </a:p>
          <a:p>
            <a:r>
              <a:rPr lang="en-US" smtClean="0"/>
              <a:t>A full-size, fully-charged battery pack has approximately 4000 watt-hours of energy.  </a:t>
            </a:r>
          </a:p>
          <a:p>
            <a:r>
              <a:rPr lang="en-US" smtClean="0"/>
              <a:t>It will take approximately 5000 watt-hours of energy to completely recharge the battery pack.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</a:t>
            </a:r>
            <a:r>
              <a:rPr lang="en-US" dirty="0" smtClean="0"/>
              <a:t>2025                         </a:t>
            </a:r>
            <a:r>
              <a:rPr lang="en-US" dirty="0" smtClean="0"/>
              <a:t>Solar Car Power Management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8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Management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Dead Batteries are dead weight </a:t>
            </a:r>
          </a:p>
          <a:p>
            <a:pPr lvl="1"/>
            <a:r>
              <a:rPr lang="en-US" smtClean="0"/>
              <a:t>A 48 volt battery pack is “dead” at 42 volts.</a:t>
            </a:r>
          </a:p>
          <a:p>
            <a:r>
              <a:rPr lang="en-US" smtClean="0"/>
              <a:t>It will take (at least) 5 hours of full sun to completely recharge a dead battery pack. </a:t>
            </a:r>
          </a:p>
          <a:p>
            <a:r>
              <a:rPr lang="en-US" smtClean="0"/>
              <a:t>Hills, clouds, trees, wind, and children with sticky fingers all reduce your array efficiency.</a:t>
            </a:r>
          </a:p>
          <a:p>
            <a:r>
              <a:rPr lang="en-US" smtClean="0"/>
              <a:t>The only way you will know how much energy your car will use is to test it. </a:t>
            </a:r>
          </a:p>
          <a:p>
            <a:r>
              <a:rPr lang="en-US" smtClean="0"/>
              <a:t>Keep a record of current draw vs. mph   (It is not linear!)</a:t>
            </a:r>
          </a:p>
          <a:p>
            <a:endParaRPr lang="en-US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</a:t>
            </a:r>
            <a:r>
              <a:rPr lang="en-US" dirty="0" smtClean="0"/>
              <a:t>2025                         </a:t>
            </a:r>
            <a:r>
              <a:rPr lang="en-US" dirty="0" smtClean="0"/>
              <a:t>Solar Car Power Management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5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step in power management is deciding your high-level strategy (without looking at numbers)</a:t>
            </a:r>
          </a:p>
          <a:p>
            <a:pPr lvl="1"/>
            <a:r>
              <a:rPr lang="en-US" dirty="0" smtClean="0"/>
              <a:t>Do you empty your battery pack each day and recharge as much as possible during off-hours?</a:t>
            </a:r>
          </a:p>
          <a:p>
            <a:pPr lvl="1"/>
            <a:r>
              <a:rPr lang="en-US" dirty="0" smtClean="0"/>
              <a:t>Do you end the day with as much energy as you can recover during off-hours?</a:t>
            </a:r>
          </a:p>
          <a:p>
            <a:pPr lvl="1"/>
            <a:r>
              <a:rPr lang="en-US" dirty="0" smtClean="0"/>
              <a:t>Do you run down a certain capacity each day so you end up with no energy left on the last day (e.g. run down ¼ of pack each day for 4 day event)?</a:t>
            </a:r>
            <a:endParaRPr lang="en-US" dirty="0"/>
          </a:p>
          <a:p>
            <a:r>
              <a:rPr lang="en-US" dirty="0" smtClean="0"/>
              <a:t>Do you run based on net draw (motor – solar) or motor draw?</a:t>
            </a:r>
          </a:p>
          <a:p>
            <a:r>
              <a:rPr lang="en-US" dirty="0" smtClean="0"/>
              <a:t>No right answers; just decisions the team must make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</a:t>
            </a:r>
            <a:r>
              <a:rPr lang="en-US" dirty="0" smtClean="0"/>
              <a:t>2025                         </a:t>
            </a:r>
            <a:r>
              <a:rPr lang="en-US" dirty="0" smtClean="0"/>
              <a:t>Solar Car Power Management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1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Set Targets Based on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If strategy is to empty battery pack each day, and you have a 100 Ah battery pack, how fast should the driver drive?</a:t>
            </a:r>
          </a:p>
          <a:p>
            <a:pPr lvl="1"/>
            <a:r>
              <a:rPr lang="en-US" dirty="0" smtClean="0"/>
              <a:t>Trick question: Driver does not drive based on speed, but current </a:t>
            </a:r>
            <a:r>
              <a:rPr lang="en-US" dirty="0" smtClean="0"/>
              <a:t>draw</a:t>
            </a:r>
            <a:r>
              <a:rPr lang="en-US" dirty="0"/>
              <a:t> </a:t>
            </a:r>
            <a:r>
              <a:rPr lang="en-US" dirty="0" smtClean="0"/>
              <a:t>(unless you have data to correlate speed to current draw)</a:t>
            </a:r>
            <a:endParaRPr lang="en-US" dirty="0" smtClean="0"/>
          </a:p>
          <a:p>
            <a:r>
              <a:rPr lang="en-US" dirty="0" smtClean="0"/>
              <a:t>OK, how much current should driver be taking from the battery?</a:t>
            </a:r>
          </a:p>
          <a:p>
            <a:pPr lvl="1"/>
            <a:r>
              <a:rPr lang="en-US" dirty="0" smtClean="0"/>
              <a:t>100 Ah / 6 hours of racing (Classic Division) = 16.7 A, right?</a:t>
            </a:r>
          </a:p>
          <a:p>
            <a:pPr lvl="1"/>
            <a:r>
              <a:rPr lang="en-US" dirty="0" smtClean="0"/>
              <a:t>Excluding lower capacity for </a:t>
            </a:r>
            <a:r>
              <a:rPr lang="en-US" dirty="0" err="1" smtClean="0"/>
              <a:t>Pb</a:t>
            </a:r>
            <a:r>
              <a:rPr lang="en-US" dirty="0" smtClean="0"/>
              <a:t>-Acid batteries due to </a:t>
            </a:r>
            <a:r>
              <a:rPr lang="en-US" dirty="0" err="1" smtClean="0"/>
              <a:t>Peukert’s</a:t>
            </a:r>
            <a:r>
              <a:rPr lang="en-US" dirty="0" smtClean="0"/>
              <a:t> exponent</a:t>
            </a:r>
          </a:p>
          <a:p>
            <a:r>
              <a:rPr lang="en-US" dirty="0" smtClean="0"/>
              <a:t>Classic Division runs 9am-12pm, 2-5pm, with 2 hours lunchtime in between. How much charge will I get back during the two hours?</a:t>
            </a:r>
          </a:p>
          <a:p>
            <a:pPr lvl="1"/>
            <a:r>
              <a:rPr lang="en-US" dirty="0" smtClean="0"/>
              <a:t>Assume 1000W panel, 48 V system = ~20 A </a:t>
            </a:r>
            <a:r>
              <a:rPr lang="en-US" dirty="0" smtClean="0">
                <a:sym typeface="Wingdings" panose="05000000000000000000" pitchFamily="2" charset="2"/>
              </a:rPr>
              <a:t> 40 Ah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After 3 hours of racing at 16.7A, would have (100Ah – 16.7A x 3 </a:t>
            </a:r>
            <a:r>
              <a:rPr lang="en-US" dirty="0" err="1" smtClean="0">
                <a:sym typeface="Wingdings" panose="05000000000000000000" pitchFamily="2" charset="2"/>
              </a:rPr>
              <a:t>hrs</a:t>
            </a:r>
            <a:r>
              <a:rPr lang="en-US" dirty="0" smtClean="0">
                <a:sym typeface="Wingdings" panose="05000000000000000000" pitchFamily="2" charset="2"/>
              </a:rPr>
              <a:t> = 49.9Ah)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After 2 hours of charge time, 49.9 Ah + 40 Ah = 89.9 Ah left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Rest of racing period = 89.9 Ah / 3 </a:t>
            </a:r>
            <a:r>
              <a:rPr lang="en-US" dirty="0" err="1" smtClean="0">
                <a:sym typeface="Wingdings" panose="05000000000000000000" pitchFamily="2" charset="2"/>
              </a:rPr>
              <a:t>hrs</a:t>
            </a:r>
            <a:r>
              <a:rPr lang="en-US" dirty="0" smtClean="0">
                <a:sym typeface="Wingdings" panose="05000000000000000000" pitchFamily="2" charset="2"/>
              </a:rPr>
              <a:t> = 30 A</a:t>
            </a:r>
          </a:p>
          <a:p>
            <a:r>
              <a:rPr lang="en-US" dirty="0" smtClean="0"/>
              <a:t>To get the same current draw throughout the day, what should the current draw be?</a:t>
            </a:r>
          </a:p>
          <a:p>
            <a:pPr lvl="1"/>
            <a:r>
              <a:rPr lang="en-US" dirty="0" smtClean="0"/>
              <a:t>100 Ah + 40 Ah = 140 Ah / 6 hours = 23.3 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</a:t>
            </a:r>
            <a:r>
              <a:rPr lang="en-US" dirty="0" smtClean="0"/>
              <a:t>2025                         </a:t>
            </a:r>
            <a:r>
              <a:rPr lang="en-US" dirty="0" smtClean="0"/>
              <a:t>Solar Car Power Management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5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Collecting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676400"/>
            <a:ext cx="5680676" cy="4500563"/>
          </a:xfrm>
        </p:spPr>
        <p:txBody>
          <a:bodyPr/>
          <a:lstStyle/>
          <a:p>
            <a:r>
              <a:rPr lang="en-US" dirty="0" smtClean="0"/>
              <a:t>How to measure what your car is doing:</a:t>
            </a:r>
          </a:p>
          <a:p>
            <a:pPr lvl="1"/>
            <a:r>
              <a:rPr lang="en-US" dirty="0" smtClean="0"/>
              <a:t>Voltmeter and/or ammeter</a:t>
            </a:r>
          </a:p>
          <a:p>
            <a:pPr lvl="1"/>
            <a:r>
              <a:rPr lang="en-US" dirty="0" smtClean="0"/>
              <a:t>Batman measurement system (Bruce Sherry Design)</a:t>
            </a:r>
          </a:p>
          <a:p>
            <a:pPr lvl="1"/>
            <a:r>
              <a:rPr lang="en-US" dirty="0" smtClean="0"/>
              <a:t>Link 10 (e-meter)</a:t>
            </a:r>
          </a:p>
          <a:p>
            <a:endParaRPr lang="en-US" dirty="0" smtClean="0"/>
          </a:p>
          <a:p>
            <a:r>
              <a:rPr lang="en-US" dirty="0" smtClean="0"/>
              <a:t>Data collected via:</a:t>
            </a:r>
          </a:p>
          <a:p>
            <a:pPr lvl="1"/>
            <a:r>
              <a:rPr lang="en-US" dirty="0" smtClean="0"/>
              <a:t>Telemetry systems</a:t>
            </a:r>
          </a:p>
          <a:p>
            <a:pPr lvl="1"/>
            <a:r>
              <a:rPr lang="en-US" dirty="0" smtClean="0"/>
              <a:t>Driver report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</a:t>
            </a:r>
            <a:r>
              <a:rPr lang="en-US" dirty="0" smtClean="0"/>
              <a:t>2025                         </a:t>
            </a:r>
            <a:r>
              <a:rPr lang="en-US" dirty="0" smtClean="0"/>
              <a:t>Solar Car Power Management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 descr="batm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338" y="1676400"/>
            <a:ext cx="4326198" cy="346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Data is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teams have different answers to this!</a:t>
            </a:r>
          </a:p>
          <a:p>
            <a:r>
              <a:rPr lang="en-US" dirty="0" smtClean="0"/>
              <a:t>Typical measurements include:</a:t>
            </a:r>
          </a:p>
          <a:p>
            <a:pPr lvl="1"/>
            <a:r>
              <a:rPr lang="en-US" dirty="0" smtClean="0"/>
              <a:t>Battery Voltage (measured under load)</a:t>
            </a:r>
          </a:p>
          <a:p>
            <a:pPr lvl="1"/>
            <a:r>
              <a:rPr lang="en-US" dirty="0" smtClean="0"/>
              <a:t>Motor current draw (the rate that you are taking energy out)</a:t>
            </a:r>
          </a:p>
          <a:p>
            <a:pPr lvl="1"/>
            <a:r>
              <a:rPr lang="en-US" dirty="0" smtClean="0"/>
              <a:t>Array current (the rate that you are putting energy back in)</a:t>
            </a:r>
          </a:p>
          <a:p>
            <a:pPr lvl="1"/>
            <a:r>
              <a:rPr lang="en-US" dirty="0" smtClean="0"/>
              <a:t>Amp-hours or Watt-hours (how much total energy you have taken out or put back in)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</a:t>
            </a:r>
            <a:r>
              <a:rPr lang="en-US" dirty="0" smtClean="0"/>
              <a:t>2025                         </a:t>
            </a:r>
            <a:r>
              <a:rPr lang="en-US" dirty="0" smtClean="0"/>
              <a:t>Solar Car Power Management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5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What’s Interesting About This Data?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</a:t>
            </a:r>
            <a:r>
              <a:rPr lang="en-US" dirty="0" smtClean="0"/>
              <a:t>2025                         </a:t>
            </a:r>
            <a:r>
              <a:rPr lang="en-US" dirty="0" smtClean="0"/>
              <a:t>Solar Car Power Management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98" y="1647568"/>
            <a:ext cx="6049502" cy="439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8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1233</Words>
  <Application>Microsoft Office PowerPoint</Application>
  <PresentationFormat>Widescreen</PresentationFormat>
  <Paragraphs>153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Franklin Gothic Demi</vt:lpstr>
      <vt:lpstr>Wingdings</vt:lpstr>
      <vt:lpstr>Office Theme</vt:lpstr>
      <vt:lpstr>Solar Car Power Management</vt:lpstr>
      <vt:lpstr>Power Management</vt:lpstr>
      <vt:lpstr>How Much Power Do I Have?</vt:lpstr>
      <vt:lpstr>Power Management Considerations</vt:lpstr>
      <vt:lpstr>Strategic Decisions</vt:lpstr>
      <vt:lpstr>Set Targets Based on Strategy</vt:lpstr>
      <vt:lpstr>Collecting Data</vt:lpstr>
      <vt:lpstr>What Data is Important?</vt:lpstr>
      <vt:lpstr>What’s Interesting About This Data?</vt:lpstr>
      <vt:lpstr>Charging Characteristics</vt:lpstr>
      <vt:lpstr>What’s Interesting About This Data?</vt:lpstr>
      <vt:lpstr>Discharge Characteristics</vt:lpstr>
      <vt:lpstr>How Do I Get The Right Data</vt:lpstr>
      <vt:lpstr>Making Decisions</vt:lpstr>
      <vt:lpstr>Getting Data to the Right People</vt:lpstr>
      <vt:lpstr>Choose the Correct Gears</vt:lpstr>
      <vt:lpstr>Other Power Management Considerations to Research &amp; Test</vt:lpstr>
      <vt:lpstr>Summary</vt:lpstr>
      <vt:lpstr>Solar Car Power Management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Shih</dc:creator>
  <cp:lastModifiedBy>Microsoft account</cp:lastModifiedBy>
  <cp:revision>26</cp:revision>
  <dcterms:created xsi:type="dcterms:W3CDTF">2020-10-24T04:29:47Z</dcterms:created>
  <dcterms:modified xsi:type="dcterms:W3CDTF">2025-01-19T05:10:39Z</dcterms:modified>
</cp:coreProperties>
</file>